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6" d="100"/>
          <a:sy n="66" d="100"/>
        </p:scale>
        <p:origin x="3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adidou617/data-science-project/blob/master/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badidou617/data-science-project/blob/master/jupyter-labs-eda-dataviz.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adidou617/data-science-project/blob/master/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adidou617/data-science-project/blob/master/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adidou617/data-science-project/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adidou617/data-science-project/blob/master/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adidou617/data-science-project/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adidou617/data-science-project/blob/master/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1101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Mohamed Walid BENLAREDJ</a:t>
            </a:r>
          </a:p>
          <a:p>
            <a:r>
              <a:rPr lang="en-US" dirty="0">
                <a:solidFill>
                  <a:schemeClr val="bg2"/>
                </a:solidFill>
                <a:latin typeface="Abadi" panose="020B0604020104020204" pitchFamily="34" charset="0"/>
                <a:ea typeface="SF Pro" pitchFamily="2" charset="0"/>
                <a:cs typeface="SF Pro" pitchFamily="2" charset="0"/>
              </a:rPr>
              <a:t>March 27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03360"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data wrangling notebook URL</a:t>
            </a: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E8B594D-281E-4B4E-9002-6DD2CCC23D91}"/>
              </a:ext>
            </a:extLst>
          </p:cNvPr>
          <p:cNvPicPr>
            <a:picLocks noChangeAspect="1"/>
          </p:cNvPicPr>
          <p:nvPr/>
        </p:nvPicPr>
        <p:blipFill>
          <a:blip r:embed="rId4"/>
          <a:stretch>
            <a:fillRect/>
          </a:stretch>
        </p:blipFill>
        <p:spPr>
          <a:xfrm>
            <a:off x="6473371" y="1674235"/>
            <a:ext cx="5240676" cy="435133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p>
          <a:p>
            <a:pPr marL="0" indent="0">
              <a:lnSpc>
                <a:spcPct val="100000"/>
              </a:lnSpc>
              <a:spcBef>
                <a:spcPts val="1400"/>
              </a:spcBef>
              <a:buNone/>
            </a:pPr>
            <a:r>
              <a:rPr lang="en-US" sz="2000" dirty="0">
                <a:solidFill>
                  <a:schemeClr val="accent3">
                    <a:lumMod val="25000"/>
                  </a:schemeClr>
                </a:solidFill>
                <a:latin typeface="Abadi"/>
              </a:rPr>
              <a:t> </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7FBF1BA-9C25-4925-8091-B69F8AC8317E}"/>
              </a:ext>
            </a:extLst>
          </p:cNvPr>
          <p:cNvPicPr>
            <a:picLocks noChangeAspect="1"/>
          </p:cNvPicPr>
          <p:nvPr/>
        </p:nvPicPr>
        <p:blipFill>
          <a:blip r:embed="rId3"/>
          <a:stretch>
            <a:fillRect/>
          </a:stretch>
        </p:blipFill>
        <p:spPr>
          <a:xfrm>
            <a:off x="1144982" y="3495064"/>
            <a:ext cx="4457532" cy="2676899"/>
          </a:xfrm>
          <a:prstGeom prst="rect">
            <a:avLst/>
          </a:prstGeom>
        </p:spPr>
      </p:pic>
      <p:pic>
        <p:nvPicPr>
          <p:cNvPr id="8" name="Picture 7">
            <a:extLst>
              <a:ext uri="{FF2B5EF4-FFF2-40B4-BE49-F238E27FC236}">
                <a16:creationId xmlns:a16="http://schemas.microsoft.com/office/drawing/2014/main" id="{37297D8F-D6E3-4939-BC73-C1FF68D48BF4}"/>
              </a:ext>
            </a:extLst>
          </p:cNvPr>
          <p:cNvPicPr>
            <a:picLocks noChangeAspect="1"/>
          </p:cNvPicPr>
          <p:nvPr/>
        </p:nvPicPr>
        <p:blipFill>
          <a:blip r:embed="rId4"/>
          <a:stretch>
            <a:fillRect/>
          </a:stretch>
        </p:blipFill>
        <p:spPr>
          <a:xfrm>
            <a:off x="6828558" y="1457764"/>
            <a:ext cx="4218459" cy="2844264"/>
          </a:xfrm>
          <a:prstGeom prst="rect">
            <a:avLst/>
          </a:prstGeom>
        </p:spPr>
      </p:pic>
      <p:sp>
        <p:nvSpPr>
          <p:cNvPr id="9" name="Content Placeholder 4">
            <a:extLst>
              <a:ext uri="{FF2B5EF4-FFF2-40B4-BE49-F238E27FC236}">
                <a16:creationId xmlns:a16="http://schemas.microsoft.com/office/drawing/2014/main" id="{D70ADDCF-5295-453C-8BEA-8681991546AF}"/>
              </a:ext>
            </a:extLst>
          </p:cNvPr>
          <p:cNvSpPr txBox="1">
            <a:spLocks/>
          </p:cNvSpPr>
          <p:nvPr/>
        </p:nvSpPr>
        <p:spPr>
          <a:xfrm>
            <a:off x="6470971" y="1713417"/>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5"/>
              </a:rPr>
              <a:t>data viz notebook URL</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We loaded the SpaceX dataset into a PostgreSQL database without leaving the </a:t>
            </a:r>
            <a:r>
              <a:rPr lang="en-US" sz="1600" dirty="0" err="1">
                <a:solidFill>
                  <a:schemeClr val="accent3">
                    <a:lumMod val="25000"/>
                  </a:schemeClr>
                </a:solidFill>
                <a:latin typeface="Abadi"/>
              </a:rPr>
              <a:t>jupyter</a:t>
            </a:r>
            <a:r>
              <a:rPr lang="en-US" sz="1600" dirty="0">
                <a:solidFill>
                  <a:schemeClr val="accent3">
                    <a:lumMod val="25000"/>
                  </a:schemeClr>
                </a:solidFill>
                <a:latin typeface="Abadi"/>
              </a:rPr>
              <a:t> notebook.</a:t>
            </a:r>
          </a:p>
          <a:p>
            <a:pPr>
              <a:lnSpc>
                <a:spcPct val="100000"/>
              </a:lnSpc>
              <a:spcBef>
                <a:spcPts val="1400"/>
              </a:spcBef>
            </a:pPr>
            <a:r>
              <a:rPr lang="en-US" sz="16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6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6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6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6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600" dirty="0">
                <a:solidFill>
                  <a:schemeClr val="bg2">
                    <a:lumMod val="50000"/>
                  </a:schemeClr>
                </a:solidFill>
                <a:latin typeface="Abadi"/>
              </a:rPr>
              <a:t>The failed landing outcomes in drone ship, their booster version and launch site names.</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The link to the notebook is </a:t>
            </a:r>
            <a:r>
              <a:rPr lang="en-US" sz="1600" dirty="0">
                <a:solidFill>
                  <a:schemeClr val="accent3">
                    <a:lumMod val="25000"/>
                  </a:schemeClr>
                </a:solidFill>
                <a:latin typeface="Abadi"/>
                <a:hlinkClick r:id="rId3"/>
              </a:rPr>
              <a:t>SQL notebook URL</a:t>
            </a:r>
            <a:endParaRPr lang="en-US" sz="1600" dirty="0">
              <a:solidFill>
                <a:schemeClr val="accent3">
                  <a:lumMod val="25000"/>
                </a:schemeClr>
              </a:solidFill>
              <a:latin typeface="Abadi"/>
            </a:endParaRPr>
          </a:p>
          <a:p>
            <a:pPr marL="0" indent="0">
              <a:lnSpc>
                <a:spcPct val="100000"/>
              </a:lnSpc>
              <a:spcBef>
                <a:spcPts val="1400"/>
              </a:spcBef>
              <a:buNone/>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endParaRPr lang="en-US" sz="1600" dirty="0"/>
          </a:p>
          <a:p>
            <a:endParaRPr lang="en-US" sz="1600" dirty="0"/>
          </a:p>
          <a:p>
            <a:pPr marL="0" indent="0">
              <a:buNone/>
            </a:pP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16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16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16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6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600" dirty="0">
                <a:solidFill>
                  <a:schemeClr val="bg2">
                    <a:lumMod val="50000"/>
                  </a:schemeClr>
                </a:solidFill>
                <a:latin typeface="Abadi" panose="020B0604020104020204" pitchFamily="34" charset="0"/>
              </a:rPr>
              <a:t>Do launch sites keep certain distance away from cities.</a:t>
            </a:r>
          </a:p>
          <a:p>
            <a:endParaRPr lang="en-US" sz="1600" dirty="0"/>
          </a:p>
          <a:p>
            <a:endParaRPr lang="en-US" sz="1600" dirty="0"/>
          </a:p>
          <a:p>
            <a:r>
              <a:rPr lang="en-US" sz="1600" dirty="0"/>
              <a:t>The URL for the Notebook is </a:t>
            </a:r>
            <a:r>
              <a:rPr lang="en-US" sz="1600" dirty="0">
                <a:hlinkClick r:id="rId3"/>
              </a:rPr>
              <a:t>Map notebook URL</a:t>
            </a:r>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Dashboard URL</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Classification notebook URL</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064284" cy="19050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BC7EF1C0-5B85-4433-9D25-EC218AD3944D}"/>
              </a:ext>
            </a:extLst>
          </p:cNvPr>
          <p:cNvPicPr>
            <a:picLocks noChangeAspect="1"/>
          </p:cNvPicPr>
          <p:nvPr/>
        </p:nvPicPr>
        <p:blipFill>
          <a:blip r:embed="rId3"/>
          <a:stretch>
            <a:fillRect/>
          </a:stretch>
        </p:blipFill>
        <p:spPr>
          <a:xfrm>
            <a:off x="921852" y="3183529"/>
            <a:ext cx="10536120" cy="26947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15297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FA5935D-8D55-4FAD-81C0-EF008BEBAE3E}"/>
              </a:ext>
            </a:extLst>
          </p:cNvPr>
          <p:cNvPicPr>
            <a:picLocks noChangeAspect="1"/>
          </p:cNvPicPr>
          <p:nvPr/>
        </p:nvPicPr>
        <p:blipFill>
          <a:blip r:embed="rId3"/>
          <a:stretch>
            <a:fillRect/>
          </a:stretch>
        </p:blipFill>
        <p:spPr>
          <a:xfrm>
            <a:off x="3207808" y="2834650"/>
            <a:ext cx="5936192" cy="353033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marL="0" indent="0">
              <a:spcBef>
                <a:spcPts val="1400"/>
              </a:spcBef>
              <a:buNone/>
            </a:pPr>
            <a:endParaRPr lang="en-US" sz="20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1E63A75-47F2-4357-80FA-F82AE57A69ED}"/>
              </a:ext>
            </a:extLst>
          </p:cNvPr>
          <p:cNvPicPr>
            <a:picLocks noChangeAspect="1"/>
          </p:cNvPicPr>
          <p:nvPr/>
        </p:nvPicPr>
        <p:blipFill>
          <a:blip r:embed="rId3"/>
          <a:stretch>
            <a:fillRect/>
          </a:stretch>
        </p:blipFill>
        <p:spPr>
          <a:xfrm>
            <a:off x="5384799" y="2433960"/>
            <a:ext cx="5189611" cy="34597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5"/>
            <a:ext cx="4585760" cy="33585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B69445D-ECB4-47FF-A178-896FC2CA4875}"/>
              </a:ext>
            </a:extLst>
          </p:cNvPr>
          <p:cNvPicPr>
            <a:picLocks noChangeAspect="1"/>
          </p:cNvPicPr>
          <p:nvPr/>
        </p:nvPicPr>
        <p:blipFill>
          <a:blip r:embed="rId3"/>
          <a:stretch>
            <a:fillRect/>
          </a:stretch>
        </p:blipFill>
        <p:spPr>
          <a:xfrm>
            <a:off x="5355771" y="2069754"/>
            <a:ext cx="5584876" cy="35327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80028"/>
            <a:ext cx="3569760" cy="27758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013BF81-1C8A-45E1-BD6D-09EF86D88FD9}"/>
              </a:ext>
            </a:extLst>
          </p:cNvPr>
          <p:cNvPicPr>
            <a:picLocks noChangeAspect="1"/>
          </p:cNvPicPr>
          <p:nvPr/>
        </p:nvPicPr>
        <p:blipFill>
          <a:blip r:embed="rId3"/>
          <a:stretch>
            <a:fillRect/>
          </a:stretch>
        </p:blipFill>
        <p:spPr>
          <a:xfrm>
            <a:off x="4685135" y="1680027"/>
            <a:ext cx="6374751" cy="412927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E6A8491-3D34-434A-A45B-A2318A3F260C}"/>
              </a:ext>
            </a:extLst>
          </p:cNvPr>
          <p:cNvPicPr>
            <a:picLocks noChangeAspect="1"/>
          </p:cNvPicPr>
          <p:nvPr/>
        </p:nvPicPr>
        <p:blipFill>
          <a:blip r:embed="rId3"/>
          <a:stretch>
            <a:fillRect/>
          </a:stretch>
        </p:blipFill>
        <p:spPr>
          <a:xfrm>
            <a:off x="5541618" y="1596615"/>
            <a:ext cx="5916354" cy="39779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039165" cy="187551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UNIQUE</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D12008B-CE39-4FF8-95A5-A0201D19F447}"/>
              </a:ext>
            </a:extLst>
          </p:cNvPr>
          <p:cNvPicPr>
            <a:picLocks noChangeAspect="1"/>
          </p:cNvPicPr>
          <p:nvPr/>
        </p:nvPicPr>
        <p:blipFill>
          <a:blip r:embed="rId3"/>
          <a:stretch>
            <a:fillRect/>
          </a:stretch>
        </p:blipFill>
        <p:spPr>
          <a:xfrm>
            <a:off x="5518491" y="1553540"/>
            <a:ext cx="5910917" cy="35409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71361" cy="1603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16B544B-D7A3-4D10-9DD6-C45C33476EEC}"/>
              </a:ext>
            </a:extLst>
          </p:cNvPr>
          <p:cNvPicPr>
            <a:picLocks noChangeAspect="1"/>
          </p:cNvPicPr>
          <p:nvPr/>
        </p:nvPicPr>
        <p:blipFill>
          <a:blip r:embed="rId3"/>
          <a:stretch>
            <a:fillRect/>
          </a:stretch>
        </p:blipFill>
        <p:spPr>
          <a:xfrm>
            <a:off x="4441371" y="1627216"/>
            <a:ext cx="6397271" cy="425107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8882"/>
            <a:ext cx="10515600" cy="11913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3F9BCB5D-29C7-4C4A-8D35-DE62862CFB5B}"/>
              </a:ext>
            </a:extLst>
          </p:cNvPr>
          <p:cNvPicPr>
            <a:picLocks noChangeAspect="1"/>
          </p:cNvPicPr>
          <p:nvPr/>
        </p:nvPicPr>
        <p:blipFill>
          <a:blip r:embed="rId3"/>
          <a:stretch>
            <a:fillRect/>
          </a:stretch>
        </p:blipFill>
        <p:spPr>
          <a:xfrm>
            <a:off x="906389" y="2537318"/>
            <a:ext cx="8498867" cy="35661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960161"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D85C7BA-B8C9-4C4E-815F-F65EC2D6EFD9}"/>
              </a:ext>
            </a:extLst>
          </p:cNvPr>
          <p:cNvPicPr>
            <a:picLocks noChangeAspect="1"/>
          </p:cNvPicPr>
          <p:nvPr/>
        </p:nvPicPr>
        <p:blipFill>
          <a:blip r:embed="rId3"/>
          <a:stretch>
            <a:fillRect/>
          </a:stretch>
        </p:blipFill>
        <p:spPr>
          <a:xfrm>
            <a:off x="4057365" y="1599944"/>
            <a:ext cx="7337013" cy="32913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32536"/>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6510C79-1B2B-4B81-A74D-541CBFB96030}"/>
              </a:ext>
            </a:extLst>
          </p:cNvPr>
          <p:cNvPicPr>
            <a:picLocks noChangeAspect="1"/>
          </p:cNvPicPr>
          <p:nvPr/>
        </p:nvPicPr>
        <p:blipFill>
          <a:blip r:embed="rId3"/>
          <a:stretch>
            <a:fillRect/>
          </a:stretch>
        </p:blipFill>
        <p:spPr>
          <a:xfrm>
            <a:off x="770010" y="2652953"/>
            <a:ext cx="7445076" cy="302213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2306"/>
            <a:ext cx="9738333" cy="1408951"/>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D7B591E-252F-455B-811F-1DC92F0BD903}"/>
              </a:ext>
            </a:extLst>
          </p:cNvPr>
          <p:cNvPicPr>
            <a:picLocks noChangeAspect="1"/>
          </p:cNvPicPr>
          <p:nvPr/>
        </p:nvPicPr>
        <p:blipFill>
          <a:blip r:embed="rId3"/>
          <a:stretch>
            <a:fillRect/>
          </a:stretch>
        </p:blipFill>
        <p:spPr>
          <a:xfrm>
            <a:off x="1084182" y="2770689"/>
            <a:ext cx="8702494" cy="29334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1257"/>
            <a:ext cx="4017889"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methodologies</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through API</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with Web Scraping</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Wrangling</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SQL</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Data Visualization</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Visual Analytics with Folium</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Machine Learning Prediction</a:t>
            </a:r>
          </a:p>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all results</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in screenshots</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4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46604"/>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F8EF58D-ECF9-4C5B-99E3-9081F2BE5335}"/>
              </a:ext>
            </a:extLst>
          </p:cNvPr>
          <p:cNvPicPr>
            <a:picLocks noChangeAspect="1"/>
          </p:cNvPicPr>
          <p:nvPr/>
        </p:nvPicPr>
        <p:blipFill>
          <a:blip r:embed="rId3"/>
          <a:stretch>
            <a:fillRect/>
          </a:stretch>
        </p:blipFill>
        <p:spPr>
          <a:xfrm>
            <a:off x="1018582" y="2772228"/>
            <a:ext cx="7820618" cy="34253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381076"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46E62F5-DE2B-4F47-A62D-636D2CC54F5D}"/>
              </a:ext>
            </a:extLst>
          </p:cNvPr>
          <p:cNvPicPr>
            <a:picLocks noChangeAspect="1"/>
          </p:cNvPicPr>
          <p:nvPr/>
        </p:nvPicPr>
        <p:blipFill>
          <a:blip r:embed="rId3"/>
          <a:stretch>
            <a:fillRect/>
          </a:stretch>
        </p:blipFill>
        <p:spPr>
          <a:xfrm>
            <a:off x="4151087" y="1457912"/>
            <a:ext cx="6647542" cy="46583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15975"/>
          </a:xfrm>
          <a:prstGeom prst="rect">
            <a:avLst/>
          </a:prstGeom>
        </p:spPr>
        <p:txBody>
          <a:bodyPr lIns="91440" tIns="45720" rIns="91440" bIns="45720" anchor="t">
            <a:normAutofit/>
          </a:bodyPr>
          <a:lstStyle/>
          <a:p>
            <a:pPr>
              <a:lnSpc>
                <a:spcPct val="100000"/>
              </a:lnSpc>
              <a:spcBef>
                <a:spcPts val="1400"/>
              </a:spcBef>
            </a:pPr>
            <a:r>
              <a:rPr lang="en-US" sz="2800" dirty="0">
                <a:solidFill>
                  <a:schemeClr val="accent3">
                    <a:lumMod val="25000"/>
                  </a:schemeClr>
                </a:solidFill>
                <a:latin typeface="Abadi"/>
              </a:rPr>
              <a:t>We used a combinations of the </a:t>
            </a:r>
            <a:r>
              <a:rPr lang="en-US" sz="2800" b="1" dirty="0">
                <a:solidFill>
                  <a:schemeClr val="accent3">
                    <a:lumMod val="25000"/>
                  </a:schemeClr>
                </a:solidFill>
                <a:latin typeface="Abadi"/>
              </a:rPr>
              <a:t>WHERE, AND</a:t>
            </a:r>
            <a:r>
              <a:rPr lang="en-US" sz="2800" dirty="0">
                <a:solidFill>
                  <a:schemeClr val="accent3">
                    <a:lumMod val="25000"/>
                  </a:schemeClr>
                </a:solidFill>
                <a:latin typeface="Abadi"/>
              </a:rPr>
              <a:t> clause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13E391C-576E-4919-8556-8AAAD73C78E0}"/>
              </a:ext>
            </a:extLst>
          </p:cNvPr>
          <p:cNvPicPr>
            <a:picLocks noChangeAspect="1"/>
          </p:cNvPicPr>
          <p:nvPr/>
        </p:nvPicPr>
        <p:blipFill>
          <a:blip r:embed="rId3"/>
          <a:stretch>
            <a:fillRect/>
          </a:stretch>
        </p:blipFill>
        <p:spPr>
          <a:xfrm>
            <a:off x="770009" y="2380688"/>
            <a:ext cx="8649761" cy="31054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27704"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E5C2ACE-3AB2-4B2B-99F1-B3990B2F980E}"/>
              </a:ext>
            </a:extLst>
          </p:cNvPr>
          <p:cNvPicPr>
            <a:picLocks noChangeAspect="1"/>
          </p:cNvPicPr>
          <p:nvPr/>
        </p:nvPicPr>
        <p:blipFill>
          <a:blip r:embed="rId3"/>
          <a:stretch>
            <a:fillRect/>
          </a:stretch>
        </p:blipFill>
        <p:spPr>
          <a:xfrm>
            <a:off x="5401658" y="1585655"/>
            <a:ext cx="5959454" cy="406040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Content Placeholder 5">
            <a:extLst>
              <a:ext uri="{FF2B5EF4-FFF2-40B4-BE49-F238E27FC236}">
                <a16:creationId xmlns:a16="http://schemas.microsoft.com/office/drawing/2014/main" id="{67C29CEB-EDD6-43D2-96B4-860F37643058}"/>
              </a:ext>
            </a:extLst>
          </p:cNvPr>
          <p:cNvPicPr>
            <a:picLocks noChangeAspect="1"/>
          </p:cNvPicPr>
          <p:nvPr/>
        </p:nvPicPr>
        <p:blipFill>
          <a:blip r:embed="rId3"/>
          <a:stretch>
            <a:fillRect/>
          </a:stretch>
        </p:blipFill>
        <p:spPr>
          <a:xfrm>
            <a:off x="770011" y="1509357"/>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Content Placeholder 3">
            <a:extLst>
              <a:ext uri="{FF2B5EF4-FFF2-40B4-BE49-F238E27FC236}">
                <a16:creationId xmlns:a16="http://schemas.microsoft.com/office/drawing/2014/main" id="{39126AF2-8CD5-426D-8107-E1F054F9D0C7}"/>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6" name="Content Placeholder 3">
            <a:extLst>
              <a:ext uri="{FF2B5EF4-FFF2-40B4-BE49-F238E27FC236}">
                <a16:creationId xmlns:a16="http://schemas.microsoft.com/office/drawing/2014/main" id="{67A659B1-26CC-4D9E-9B31-7F16B38CE975}"/>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66420CED-1E59-4736-BF10-C3DED803BA31}"/>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24868" y="1658212"/>
            <a:ext cx="10530114"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Project background and context</a:t>
            </a:r>
          </a:p>
          <a:p>
            <a:pPr marL="457200" marR="0" lvl="1" indent="0" algn="just" defTabSz="914400" rtl="0" eaLnBrk="1" fontAlgn="auto" latinLnBrk="0" hangingPunct="1">
              <a:lnSpc>
                <a:spcPct val="100000"/>
              </a:lnSpc>
              <a:spcBef>
                <a:spcPts val="1400"/>
              </a:spcBef>
              <a:spcAft>
                <a:spcPts val="0"/>
              </a:spcAft>
              <a:buClrTx/>
              <a:buSzTx/>
              <a:buFontTx/>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Problems you want to find answers</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factors determine if the rocket will land successfully?</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interaction amongst various features that determine the success rate of a successful landing.</a:t>
            </a:r>
          </a:p>
          <a:p>
            <a:pPr marL="457200" marR="0" lvl="1" indent="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6946EFEC-978A-4DC4-88B7-108D5BE200AB}"/>
              </a:ext>
            </a:extLst>
          </p:cNvPr>
          <p:cNvPicPr>
            <a:picLocks noChangeAspect="1"/>
          </p:cNvPicPr>
          <p:nvPr/>
        </p:nvPicPr>
        <p:blipFill>
          <a:blip r:embed="rId3"/>
          <a:stretch>
            <a:fillRect/>
          </a:stretch>
        </p:blipFill>
        <p:spPr>
          <a:xfrm>
            <a:off x="1061414" y="1596571"/>
            <a:ext cx="10069171" cy="464390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Picture 3">
            <a:extLst>
              <a:ext uri="{FF2B5EF4-FFF2-40B4-BE49-F238E27FC236}">
                <a16:creationId xmlns:a16="http://schemas.microsoft.com/office/drawing/2014/main" id="{826390FB-49A5-408C-B3A2-1F4A00306D64}"/>
              </a:ext>
            </a:extLst>
          </p:cNvPr>
          <p:cNvPicPr>
            <a:picLocks noChangeAspect="1"/>
          </p:cNvPicPr>
          <p:nvPr/>
        </p:nvPicPr>
        <p:blipFill>
          <a:blip r:embed="rId3"/>
          <a:stretch>
            <a:fillRect/>
          </a:stretch>
        </p:blipFill>
        <p:spPr>
          <a:xfrm>
            <a:off x="770011" y="1374785"/>
            <a:ext cx="10470960" cy="37777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2931133" cy="2997886"/>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SVM classifier is the model with the highest classification accuracy (using the test dataset)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7BDCB695-302B-4C2A-8F36-674F4D273D5A}"/>
              </a:ext>
            </a:extLst>
          </p:cNvPr>
          <p:cNvPicPr>
            <a:picLocks noChangeAspect="1"/>
          </p:cNvPicPr>
          <p:nvPr/>
        </p:nvPicPr>
        <p:blipFill>
          <a:blip r:embed="rId3"/>
          <a:stretch>
            <a:fillRect/>
          </a:stretch>
        </p:blipFill>
        <p:spPr>
          <a:xfrm>
            <a:off x="3701143" y="1694844"/>
            <a:ext cx="7811590" cy="377242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SVM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9C7397F8-E587-4D5C-878D-DBB025C1BBAA}"/>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890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SVM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using the SpaceX API and using data scrapping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clean the data by: deleting unused columns, replacing null values and creating the class column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data collection 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45A3B3D4-502A-4D0E-B219-C75F0CD53E5A}"/>
              </a:ext>
            </a:extLst>
          </p:cNvPr>
          <p:cNvPicPr>
            <a:picLocks noChangeAspect="1"/>
          </p:cNvPicPr>
          <p:nvPr/>
        </p:nvPicPr>
        <p:blipFill>
          <a:blip r:embed="rId4"/>
          <a:stretch>
            <a:fillRect/>
          </a:stretch>
        </p:blipFill>
        <p:spPr>
          <a:xfrm>
            <a:off x="5910262" y="1915886"/>
            <a:ext cx="5461000" cy="439006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404332"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200" dirty="0">
                <a:solidFill>
                  <a:schemeClr val="accent3">
                    <a:lumMod val="25000"/>
                  </a:schemeClr>
                </a:solidFill>
                <a:latin typeface="Abadi"/>
              </a:rPr>
              <a:t> </a:t>
            </a:r>
            <a:r>
              <a:rPr lang="en-US" sz="2200" dirty="0" err="1">
                <a:solidFill>
                  <a:schemeClr val="accent3">
                    <a:lumMod val="25000"/>
                  </a:schemeClr>
                </a:solidFill>
                <a:latin typeface="Abadi"/>
                <a:hlinkClick r:id="rId3"/>
              </a:rPr>
              <a:t>webscripting</a:t>
            </a:r>
            <a:r>
              <a:rPr lang="en-US" sz="2200" dirty="0">
                <a:solidFill>
                  <a:schemeClr val="accent3">
                    <a:lumMod val="25000"/>
                  </a:schemeClr>
                </a:solidFill>
                <a:latin typeface="Abadi"/>
                <a:hlinkClick r:id="rId3"/>
              </a:rPr>
              <a:t>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AB742F6F-F26C-4F6B-830A-CF44967CFA42}"/>
              </a:ext>
            </a:extLst>
          </p:cNvPr>
          <p:cNvPicPr>
            <a:picLocks noChangeAspect="1"/>
          </p:cNvPicPr>
          <p:nvPr/>
        </p:nvPicPr>
        <p:blipFill>
          <a:blip r:embed="rId4"/>
          <a:stretch>
            <a:fillRect/>
          </a:stretch>
        </p:blipFill>
        <p:spPr>
          <a:xfrm>
            <a:off x="6180211" y="1560049"/>
            <a:ext cx="5165903" cy="466634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1539</TotalTime>
  <Words>1696</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mohamed walid benlaredj</cp:lastModifiedBy>
  <cp:revision>201</cp:revision>
  <dcterms:created xsi:type="dcterms:W3CDTF">2021-04-29T18:58:34Z</dcterms:created>
  <dcterms:modified xsi:type="dcterms:W3CDTF">2022-03-28T22:43:54Z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